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handoutMasterIdLst>
    <p:handoutMasterId r:id="rId19"/>
  </p:handoutMasterIdLst>
  <p:sldIdLst>
    <p:sldId id="303" r:id="rId2"/>
    <p:sldId id="256" r:id="rId3"/>
    <p:sldId id="433" r:id="rId4"/>
    <p:sldId id="419" r:id="rId5"/>
    <p:sldId id="427" r:id="rId6"/>
    <p:sldId id="424" r:id="rId7"/>
    <p:sldId id="421" r:id="rId8"/>
    <p:sldId id="428" r:id="rId9"/>
    <p:sldId id="430" r:id="rId10"/>
    <p:sldId id="431" r:id="rId11"/>
    <p:sldId id="429" r:id="rId12"/>
    <p:sldId id="432" r:id="rId13"/>
    <p:sldId id="425" r:id="rId14"/>
    <p:sldId id="422" r:id="rId15"/>
    <p:sldId id="423" r:id="rId16"/>
    <p:sldId id="308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>
        <p:scale>
          <a:sx n="71" d="100"/>
          <a:sy n="71" d="100"/>
        </p:scale>
        <p:origin x="-79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18/06/2015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18/06/2015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338" y="0"/>
            <a:ext cx="9174338" cy="685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37" y="280616"/>
            <a:ext cx="138364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1 CuadroTexto"/>
          <p:cNvSpPr txBox="1"/>
          <p:nvPr userDrawn="1"/>
        </p:nvSpPr>
        <p:spPr>
          <a:xfrm>
            <a:off x="653190" y="5733256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419" sz="4400" b="1" dirty="0" smtClean="0">
                <a:solidFill>
                  <a:schemeClr val="bg1"/>
                </a:solidFill>
                <a:latin typeface="Bookman Old Style" pitchFamily="18" charset="0"/>
              </a:rPr>
              <a:t>SERIES DE TIEMPO</a:t>
            </a:r>
            <a:endParaRPr lang="it-IT" sz="44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18/06/2015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18/06/2015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18/06/2015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18/06/2015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18/06/2015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" y="-34281"/>
            <a:ext cx="9138810" cy="688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18/06/2015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  <p:sp>
        <p:nvSpPr>
          <p:cNvPr id="10" name="9 CuadroTexto"/>
          <p:cNvSpPr txBox="1"/>
          <p:nvPr userDrawn="1"/>
        </p:nvSpPr>
        <p:spPr>
          <a:xfrm>
            <a:off x="653190" y="5733256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419" sz="4400" b="1" dirty="0" smtClean="0">
                <a:solidFill>
                  <a:srgbClr val="FF0000"/>
                </a:solidFill>
                <a:latin typeface="Bookman Old Style" pitchFamily="18" charset="0"/>
              </a:rPr>
              <a:t>SERIES DE TIEMPO</a:t>
            </a:r>
            <a:endParaRPr lang="it-IT" sz="4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9698"/>
            <a:ext cx="9180512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2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63688" y="476672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200" b="1" dirty="0" smtClean="0">
                <a:solidFill>
                  <a:schemeClr val="bg1"/>
                </a:solidFill>
              </a:rPr>
              <a:t>Series de Tiempo</a:t>
            </a:r>
            <a:endParaRPr lang="it-IT" sz="32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0" y="2055842"/>
            <a:ext cx="9039416" cy="4037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Flecha abajo"/>
          <p:cNvSpPr/>
          <p:nvPr/>
        </p:nvSpPr>
        <p:spPr>
          <a:xfrm>
            <a:off x="1521372" y="2009992"/>
            <a:ext cx="484632" cy="61836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2 Flecha abajo"/>
          <p:cNvSpPr/>
          <p:nvPr/>
        </p:nvSpPr>
        <p:spPr>
          <a:xfrm>
            <a:off x="3275856" y="2009992"/>
            <a:ext cx="484632" cy="61836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6516216" y="2924944"/>
            <a:ext cx="0" cy="288032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6876256" y="2924944"/>
            <a:ext cx="0" cy="288032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4572000" y="3356992"/>
            <a:ext cx="0" cy="288032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4211960" y="3429000"/>
            <a:ext cx="0" cy="288032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4860032" y="3356992"/>
            <a:ext cx="0" cy="216024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6012160" y="3068960"/>
            <a:ext cx="0" cy="216024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779912" y="3465004"/>
            <a:ext cx="0" cy="252028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4211960" y="2488540"/>
            <a:ext cx="2418564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419" sz="800" b="1" dirty="0"/>
              <a:t>La línea de mínimos cuadrados es la que minimiza la distancia vertical al cuadrado de cada punto de la línea de tendencia con el punto real. </a:t>
            </a:r>
            <a:endParaRPr lang="it-IT" sz="800" b="1" dirty="0"/>
          </a:p>
        </p:txBody>
      </p:sp>
    </p:spTree>
    <p:extLst>
      <p:ext uri="{BB962C8B-B14F-4D97-AF65-F5344CB8AC3E}">
        <p14:creationId xmlns:p14="http://schemas.microsoft.com/office/powerpoint/2010/main" val="100532821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9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9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9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9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63688" y="476672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200" b="1" dirty="0" smtClean="0">
                <a:solidFill>
                  <a:schemeClr val="bg1"/>
                </a:solidFill>
              </a:rPr>
              <a:t>Series de Tiempo</a:t>
            </a:r>
            <a:endParaRPr lang="it-IT" sz="3200" b="1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90" y="1914524"/>
            <a:ext cx="9130994" cy="3458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4 Conector recto de flecha"/>
          <p:cNvCxnSpPr/>
          <p:nvPr/>
        </p:nvCxnSpPr>
        <p:spPr>
          <a:xfrm>
            <a:off x="6588224" y="2780928"/>
            <a:ext cx="0" cy="862942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5602573" y="3643870"/>
            <a:ext cx="1849747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419" sz="1200" b="1" dirty="0" smtClean="0"/>
              <a:t>Linea de tendencia polinomial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65956833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475656" y="476672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200" b="1" dirty="0" smtClean="0">
                <a:solidFill>
                  <a:schemeClr val="bg1"/>
                </a:solidFill>
              </a:rPr>
              <a:t>Series de Tiempo</a:t>
            </a:r>
            <a:endParaRPr lang="it-IT" sz="32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28800"/>
            <a:ext cx="909701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5148064" y="4725144"/>
            <a:ext cx="3744416" cy="36004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61015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9512" y="476672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600" b="1" dirty="0" smtClean="0">
                <a:solidFill>
                  <a:schemeClr val="bg1"/>
                </a:solidFill>
              </a:rPr>
              <a:t>Data Mining</a:t>
            </a:r>
            <a:endParaRPr lang="it-IT" sz="36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63630"/>
            <a:ext cx="8820472" cy="2637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827584" y="2204864"/>
            <a:ext cx="2501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b="1" dirty="0" smtClean="0">
                <a:solidFill>
                  <a:schemeClr val="bg1"/>
                </a:solidFill>
              </a:rPr>
              <a:t>Regresión polinomial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311354" y="2204864"/>
            <a:ext cx="2008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b="1" dirty="0" smtClean="0">
                <a:solidFill>
                  <a:schemeClr val="bg1"/>
                </a:solidFill>
              </a:rPr>
              <a:t>Regresión lineal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55576" y="2925524"/>
            <a:ext cx="6832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800" b="1" dirty="0" smtClean="0">
                <a:solidFill>
                  <a:srgbClr val="FF0000"/>
                </a:solidFill>
              </a:rPr>
              <a:t>Economía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691680" y="2924944"/>
            <a:ext cx="6832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800" b="1" dirty="0" smtClean="0">
                <a:solidFill>
                  <a:srgbClr val="FF0000"/>
                </a:solidFill>
              </a:rPr>
              <a:t>Poblacion</a:t>
            </a:r>
            <a:endParaRPr lang="it-IT" sz="800" b="1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259632" y="3212976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800" b="1" dirty="0" smtClean="0">
                <a:solidFill>
                  <a:srgbClr val="FF0000"/>
                </a:solidFill>
              </a:rPr>
              <a:t>Ingresos</a:t>
            </a:r>
            <a:endParaRPr lang="it-IT" sz="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1231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9512" y="476672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600" b="1" dirty="0" smtClean="0">
                <a:solidFill>
                  <a:schemeClr val="bg1"/>
                </a:solidFill>
              </a:rPr>
              <a:t>Estacionalidad</a:t>
            </a:r>
            <a:endParaRPr lang="it-IT" sz="36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7200800" cy="4337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Flecha abajo"/>
          <p:cNvSpPr/>
          <p:nvPr/>
        </p:nvSpPr>
        <p:spPr>
          <a:xfrm>
            <a:off x="5868144" y="2646701"/>
            <a:ext cx="484632" cy="4892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13 Flecha abajo"/>
          <p:cNvSpPr/>
          <p:nvPr/>
        </p:nvSpPr>
        <p:spPr>
          <a:xfrm>
            <a:off x="3275856" y="3227828"/>
            <a:ext cx="484632" cy="4892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6 CuadroTexto"/>
          <p:cNvSpPr txBox="1"/>
          <p:nvPr/>
        </p:nvSpPr>
        <p:spPr>
          <a:xfrm>
            <a:off x="2987824" y="4284385"/>
            <a:ext cx="3528392" cy="584775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sz="800" b="1" dirty="0"/>
              <a:t>Método de </a:t>
            </a:r>
            <a:r>
              <a:rPr lang="es-ES" sz="800" b="1" dirty="0" err="1"/>
              <a:t>Holt</a:t>
            </a:r>
            <a:r>
              <a:rPr lang="es-ES" sz="800" b="1" dirty="0"/>
              <a:t>–</a:t>
            </a:r>
            <a:r>
              <a:rPr lang="es-ES" sz="800" b="1" dirty="0" err="1"/>
              <a:t>Winters</a:t>
            </a:r>
            <a:endParaRPr lang="es-ES" sz="800" b="1" dirty="0"/>
          </a:p>
          <a:p>
            <a:r>
              <a:rPr lang="es-ES" sz="800" b="1" dirty="0" smtClean="0"/>
              <a:t>Este </a:t>
            </a:r>
            <a:r>
              <a:rPr lang="es-ES" sz="800" b="1" dirty="0"/>
              <a:t>procedimiento de alisado se ha de utilizar cuando se observa que en la serie conviven un marcado componente de tendencia así como un componente estacional apreciable</a:t>
            </a:r>
            <a:r>
              <a:rPr lang="es-ES" sz="800" b="1" dirty="0" smtClean="0"/>
              <a:t>.</a:t>
            </a:r>
            <a:endParaRPr lang="it-IT" sz="800" b="1" dirty="0"/>
          </a:p>
        </p:txBody>
      </p:sp>
    </p:spTree>
    <p:extLst>
      <p:ext uri="{BB962C8B-B14F-4D97-AF65-F5344CB8AC3E}">
        <p14:creationId xmlns:p14="http://schemas.microsoft.com/office/powerpoint/2010/main" val="19263401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9512" y="476672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600" b="1" dirty="0" smtClean="0">
                <a:solidFill>
                  <a:schemeClr val="bg1"/>
                </a:solidFill>
              </a:rPr>
              <a:t>Data Mining</a:t>
            </a:r>
            <a:endParaRPr lang="it-IT" sz="36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27" y="1580366"/>
            <a:ext cx="7819596" cy="4296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7233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4" y="-31559"/>
            <a:ext cx="9144000" cy="6858137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rgbClr val="FF0000"/>
                </a:solidFill>
              </a:rPr>
              <a:t>Suscribase a http://addkw.com/</a:t>
            </a:r>
            <a:endParaRPr lang="it-IT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34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00113"/>
            <a:ext cx="4122613" cy="2672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267" y="1626478"/>
            <a:ext cx="6715125" cy="4924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>
                    <a:lumMod val="95000"/>
                  </a:schemeClr>
                </a:solidFill>
              </a:rPr>
              <a:t>Suscribase a http://addkw.com/</a:t>
            </a:r>
            <a:endParaRPr lang="it-IT" sz="1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763688" y="476672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200" b="1" dirty="0" smtClean="0">
                <a:solidFill>
                  <a:schemeClr val="bg1"/>
                </a:solidFill>
              </a:rPr>
              <a:t>Predecir el futuro</a:t>
            </a:r>
            <a:endParaRPr lang="it-IT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91931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9512" y="476672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600" b="1" dirty="0" smtClean="0">
                <a:solidFill>
                  <a:schemeClr val="bg1"/>
                </a:solidFill>
              </a:rPr>
              <a:t>Data Mining</a:t>
            </a:r>
            <a:endParaRPr lang="it-IT" sz="3600" b="1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5" y="3068960"/>
            <a:ext cx="9021439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069" y="1123002"/>
            <a:ext cx="4643139" cy="3372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384681" y="2132856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b="1" dirty="0" smtClean="0">
                <a:solidFill>
                  <a:schemeClr val="bg1"/>
                </a:solidFill>
              </a:rPr>
              <a:t>Busqueda de Patrones</a:t>
            </a:r>
            <a:endParaRPr lang="it-I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65273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9512" y="476672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600" b="1" dirty="0" smtClean="0">
                <a:solidFill>
                  <a:schemeClr val="bg1"/>
                </a:solidFill>
              </a:rPr>
              <a:t>Data Mining</a:t>
            </a:r>
            <a:endParaRPr lang="it-IT" sz="3600" b="1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5" y="3068960"/>
            <a:ext cx="9021439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420673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9512" y="476672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600" b="1" dirty="0" smtClean="0">
                <a:solidFill>
                  <a:schemeClr val="bg1"/>
                </a:solidFill>
              </a:rPr>
              <a:t>Data Mining</a:t>
            </a:r>
            <a:endParaRPr lang="it-IT" sz="36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3" y="1948315"/>
            <a:ext cx="8964488" cy="39694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2544071" y="2649184"/>
            <a:ext cx="12241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Rectángulo redondeado"/>
          <p:cNvSpPr/>
          <p:nvPr/>
        </p:nvSpPr>
        <p:spPr>
          <a:xfrm>
            <a:off x="3090192" y="3153240"/>
            <a:ext cx="12241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5 Conector recto de flecha"/>
          <p:cNvCxnSpPr/>
          <p:nvPr/>
        </p:nvCxnSpPr>
        <p:spPr>
          <a:xfrm flipH="1">
            <a:off x="5004048" y="2852936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5652120" y="2708920"/>
            <a:ext cx="2449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/>
              <a:t>Linea de regresión logaritmica</a:t>
            </a:r>
            <a:endParaRPr lang="it-IT" sz="1200" b="1" dirty="0"/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2207441" y="2520692"/>
            <a:ext cx="336630" cy="1284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611560" y="2330151"/>
            <a:ext cx="16129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100" b="1" dirty="0" smtClean="0"/>
              <a:t>Fórmula matemática</a:t>
            </a:r>
            <a:endParaRPr lang="it-IT" sz="1100" b="1" dirty="0"/>
          </a:p>
        </p:txBody>
      </p:sp>
    </p:spTree>
    <p:extLst>
      <p:ext uri="{BB962C8B-B14F-4D97-AF65-F5344CB8AC3E}">
        <p14:creationId xmlns:p14="http://schemas.microsoft.com/office/powerpoint/2010/main" val="146397759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7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9512" y="476672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600" b="1" dirty="0" smtClean="0">
                <a:solidFill>
                  <a:schemeClr val="bg1"/>
                </a:solidFill>
              </a:rPr>
              <a:t>Data Mining</a:t>
            </a:r>
            <a:endParaRPr lang="it-IT" sz="3600" b="1" dirty="0">
              <a:solidFill>
                <a:schemeClr val="bg1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68" y="1556791"/>
            <a:ext cx="7279264" cy="5287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789549" y="620688"/>
            <a:ext cx="2135521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200" dirty="0" smtClean="0"/>
              <a:t>Método informal</a:t>
            </a:r>
          </a:p>
          <a:p>
            <a:r>
              <a:rPr lang="es-419" sz="1200" dirty="0" smtClean="0"/>
              <a:t>Método critico</a:t>
            </a:r>
          </a:p>
          <a:p>
            <a:r>
              <a:rPr lang="es-419" sz="1200" dirty="0" smtClean="0"/>
              <a:t>Series de tiempo</a:t>
            </a:r>
          </a:p>
          <a:p>
            <a:r>
              <a:rPr lang="es-419" sz="1200" dirty="0" smtClean="0"/>
              <a:t>Inteligencia Artificial</a:t>
            </a:r>
          </a:p>
          <a:p>
            <a:r>
              <a:rPr lang="es-419" sz="1200" dirty="0" smtClean="0"/>
              <a:t>Predicciones de mercado</a:t>
            </a:r>
          </a:p>
          <a:p>
            <a:r>
              <a:rPr lang="es-419" sz="1200" dirty="0" smtClean="0"/>
              <a:t>Pronostico probabilistico</a:t>
            </a:r>
          </a:p>
          <a:p>
            <a:r>
              <a:rPr lang="es-419" sz="1200" dirty="0" smtClean="0"/>
              <a:t>Simulaciones</a:t>
            </a:r>
          </a:p>
          <a:p>
            <a:r>
              <a:rPr lang="it-IT" sz="1200" dirty="0" smtClean="0"/>
              <a:t>E</a:t>
            </a:r>
            <a:r>
              <a:rPr lang="es-419" sz="1200" dirty="0" smtClean="0"/>
              <a:t>tc.</a:t>
            </a:r>
            <a:endParaRPr lang="it-IT" sz="1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045161" y="1124744"/>
            <a:ext cx="174438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200" dirty="0" smtClean="0"/>
              <a:t>Juicios críticos</a:t>
            </a:r>
          </a:p>
          <a:p>
            <a:r>
              <a:rPr lang="es-419" sz="1200" dirty="0" smtClean="0"/>
              <a:t>Métodos estadisticos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17278516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9512" y="476672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600" b="1" dirty="0" smtClean="0">
                <a:solidFill>
                  <a:schemeClr val="bg1"/>
                </a:solidFill>
              </a:rPr>
              <a:t>Data Mining</a:t>
            </a:r>
            <a:endParaRPr lang="it-IT" sz="36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2" y="1700808"/>
            <a:ext cx="8896350" cy="4476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5508104" y="5157192"/>
            <a:ext cx="3312368" cy="4320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6 Rectángulo redondeado"/>
          <p:cNvSpPr/>
          <p:nvPr/>
        </p:nvSpPr>
        <p:spPr>
          <a:xfrm>
            <a:off x="7316688" y="5589240"/>
            <a:ext cx="1503784" cy="58831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554308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516216" y="44624"/>
            <a:ext cx="2605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63688" y="476672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3200" b="1" dirty="0" smtClean="0">
                <a:solidFill>
                  <a:schemeClr val="bg1"/>
                </a:solidFill>
              </a:rPr>
              <a:t>Series de Tiempo</a:t>
            </a:r>
            <a:endParaRPr lang="it-IT" sz="3200" b="1" dirty="0">
              <a:solidFill>
                <a:schemeClr val="bg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700808"/>
            <a:ext cx="8705850" cy="449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Flecha abajo"/>
          <p:cNvSpPr/>
          <p:nvPr/>
        </p:nvSpPr>
        <p:spPr>
          <a:xfrm>
            <a:off x="3569283" y="1419255"/>
            <a:ext cx="484632" cy="61836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Flecha abajo"/>
          <p:cNvSpPr/>
          <p:nvPr/>
        </p:nvSpPr>
        <p:spPr>
          <a:xfrm>
            <a:off x="2051720" y="1419255"/>
            <a:ext cx="484632" cy="61836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4 Flecha derecha"/>
          <p:cNvSpPr/>
          <p:nvPr/>
        </p:nvSpPr>
        <p:spPr>
          <a:xfrm>
            <a:off x="4572000" y="5283024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5 CuadroTexto"/>
          <p:cNvSpPr txBox="1"/>
          <p:nvPr/>
        </p:nvSpPr>
        <p:spPr>
          <a:xfrm>
            <a:off x="1430716" y="2708920"/>
            <a:ext cx="4277133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200" b="1" dirty="0"/>
              <a:t>Valor futuro = Nivel Base + Tendencia + Estacionalidad.</a:t>
            </a:r>
            <a:endParaRPr lang="it-IT" sz="1200" b="1" dirty="0"/>
          </a:p>
          <a:p>
            <a:endParaRPr lang="it-IT" sz="1200" b="1" dirty="0"/>
          </a:p>
        </p:txBody>
      </p:sp>
      <p:sp>
        <p:nvSpPr>
          <p:cNvPr id="7" name="6 Cerrar llave"/>
          <p:cNvSpPr/>
          <p:nvPr/>
        </p:nvSpPr>
        <p:spPr>
          <a:xfrm rot="5400000">
            <a:off x="4479846" y="453995"/>
            <a:ext cx="269849" cy="7259274"/>
          </a:xfrm>
          <a:prstGeom prst="rightBrac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CuadroTexto"/>
          <p:cNvSpPr txBox="1"/>
          <p:nvPr/>
        </p:nvSpPr>
        <p:spPr>
          <a:xfrm>
            <a:off x="3851920" y="4304129"/>
            <a:ext cx="1628972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200" b="1" dirty="0" smtClean="0"/>
              <a:t>Periodos de tiempo</a:t>
            </a:r>
            <a:endParaRPr lang="it-IT" sz="1200" b="1" dirty="0"/>
          </a:p>
        </p:txBody>
      </p:sp>
      <p:sp>
        <p:nvSpPr>
          <p:cNvPr id="11" name="10 Cerrar llave"/>
          <p:cNvSpPr/>
          <p:nvPr/>
        </p:nvSpPr>
        <p:spPr>
          <a:xfrm rot="10800000">
            <a:off x="755577" y="1728436"/>
            <a:ext cx="229556" cy="1844577"/>
          </a:xfrm>
          <a:prstGeom prst="rightBrac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11 CuadroTexto"/>
          <p:cNvSpPr txBox="1"/>
          <p:nvPr/>
        </p:nvSpPr>
        <p:spPr>
          <a:xfrm rot="10800000" flipV="1">
            <a:off x="476606" y="2260029"/>
            <a:ext cx="206962" cy="1384995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419" sz="1200" b="1" dirty="0" smtClean="0"/>
              <a:t>Valores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291613084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12300</TotalTime>
  <Words>256</Words>
  <Application>Microsoft Office PowerPoint</Application>
  <PresentationFormat>Presentación en pantalla (4:3)</PresentationFormat>
  <Paragraphs>70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Boticario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261</cp:revision>
  <dcterms:created xsi:type="dcterms:W3CDTF">2015-03-20T20:20:12Z</dcterms:created>
  <dcterms:modified xsi:type="dcterms:W3CDTF">2015-06-18T22:12:45Z</dcterms:modified>
</cp:coreProperties>
</file>